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4D56C-4F9E-4540-A448-FEDA8093218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47FDF-CEAE-4479-864A-E6BE541CD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973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47FDF-CEAE-4479-864A-E6BE541CD62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733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78B48B-A0F6-446F-98BB-DD29B08EE675}" type="datetimeFigureOut">
              <a:rPr lang="ru-RU" smtClean="0"/>
              <a:t>23.03.2014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D52CFA-EDB6-4BE1-A9E9-830F7EC6F0F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0026" y="236355"/>
            <a:ext cx="7772400" cy="136815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Митяева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Алсу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Каримутдиновна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DSC029601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792032"/>
            <a:ext cx="2592395" cy="4945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3988" y="1124745"/>
            <a:ext cx="8484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 algn="ctr">
              <a:spcBef>
                <a:spcPct val="20000"/>
              </a:spcBef>
              <a:buClr>
                <a:srgbClr val="B32C16"/>
              </a:buClr>
              <a:buSzPct val="95000"/>
            </a:pPr>
            <a:r>
              <a:rPr lang="ru-RU" sz="2400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биологии </a:t>
            </a:r>
            <a:r>
              <a:rPr lang="ru-RU" sz="2400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МБОУ Лицея </a:t>
            </a:r>
            <a:r>
              <a:rPr lang="ru-RU" sz="2400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12 г</a:t>
            </a:r>
            <a:r>
              <a:rPr lang="ru-RU" sz="2400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Лениногорска </a:t>
            </a:r>
            <a:r>
              <a:rPr lang="ru-RU" sz="2400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РТ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772816"/>
            <a:ext cx="626469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Дата рождения: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17 апреля 1959 года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Образование: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высшее; Казанский государственный педагогический институт; естественно-географический факультет ;1983 год.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Высшая квалификационная категория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Стаж педагогической работы: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30 лет.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Митяева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</a:rPr>
              <a:t>Алсу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</a:rPr>
              <a:t>Каримутдиновна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– победитель Приоритетного национального проекта «Образование» 2007 года; обладатель гранта «Наш лучший учитель» 2011 года; победитель смотра-конкурса учебно-опытных участков 2011 года; победитель конкурса «Лучший школьный класс» 2013 года.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72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424936" cy="3945592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Методическая тема:</a:t>
            </a:r>
          </a:p>
          <a:p>
            <a:pPr marL="45720" indent="0">
              <a:buNone/>
            </a:pPr>
            <a:r>
              <a:rPr lang="ru-RU" sz="2400" dirty="0" smtClean="0"/>
              <a:t>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«Развитие творческих способностей учащихся на основе личностно-ориентированного подхода»</a:t>
            </a:r>
          </a:p>
        </p:txBody>
      </p:sp>
      <p:pic>
        <p:nvPicPr>
          <p:cNvPr id="4" name="Рисунок 3" descr="http://cs305204.vk.me/v305204256/4e75/PU7FshLlDW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061423"/>
            <a:ext cx="3270250" cy="2199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1447976">
            <a:off x="5006135" y="4779627"/>
            <a:ext cx="383202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i="1" spc="70" dirty="0">
                <a:solidFill>
                  <a:schemeClr val="accent2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Тяжело в учении, сладко в развлечении...</a:t>
            </a:r>
            <a:endParaRPr lang="ru-RU" sz="1100" dirty="0">
              <a:solidFill>
                <a:schemeClr val="accent2">
                  <a:lumMod val="7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700808"/>
            <a:ext cx="3600400" cy="2415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Calibri"/>
                <a:ea typeface="Calibri"/>
                <a:cs typeface="Times New Roman"/>
              </a:rPr>
              <a:t>Педагогическое кредо: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Учитель , воспитай ученика! 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effectLst/>
                <a:latin typeface="Calibri"/>
                <a:ea typeface="Calibri"/>
                <a:cs typeface="Times New Roman"/>
              </a:rPr>
              <a:t>Учение-это лишь один из лепестков того цветка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, который называется - воспитанием.</a:t>
            </a:r>
            <a:endParaRPr lang="ru-RU" sz="2000" i="1" dirty="0">
              <a:solidFill>
                <a:schemeClr val="accent2">
                  <a:lumMod val="7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7" name="Picture 3" descr="F:\цветы лицея 12\PICT2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61063"/>
            <a:ext cx="3325681" cy="235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86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52928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Результаты учебных достижений обучающихся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908720"/>
            <a:ext cx="7776864" cy="4680520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Результаты ЕГЭ за последние три года (средний балл)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715478"/>
              </p:ext>
            </p:extLst>
          </p:nvPr>
        </p:nvGraphicFramePr>
        <p:xfrm>
          <a:off x="611561" y="1428762"/>
          <a:ext cx="568863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604367"/>
                <a:gridCol w="1376569"/>
                <a:gridCol w="1376569"/>
                <a:gridCol w="1331125"/>
              </a:tblGrid>
              <a:tr h="3020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Учебные годы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по  школе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по району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по РТ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0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2010-2011гг.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61,7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51,1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56,9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0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2011-2012 гг.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57,3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0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2012-2013 гг.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74,3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1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65,8</a:t>
                      </a:r>
                      <a:endParaRPr lang="ru-RU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444208" y="1230657"/>
            <a:ext cx="2520280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Двое учащихся из 11А класса набрали больше 80 баллов: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Акбиров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Равиль- 96 баллов, Садыкова Фарида- 89 баллов.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350414"/>
              </p:ext>
            </p:extLst>
          </p:nvPr>
        </p:nvGraphicFramePr>
        <p:xfrm>
          <a:off x="611560" y="3212979"/>
          <a:ext cx="7776865" cy="3384373"/>
        </p:xfrm>
        <a:graphic>
          <a:graphicData uri="http://schemas.openxmlformats.org/drawingml/2006/table">
            <a:tbl>
              <a:tblPr firstRow="1" firstCol="1" bandRow="1"/>
              <a:tblGrid>
                <a:gridCol w="1372851"/>
                <a:gridCol w="1705739"/>
                <a:gridCol w="1732079"/>
                <a:gridCol w="1718910"/>
                <a:gridCol w="1247286"/>
              </a:tblGrid>
              <a:tr h="5089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Учебный    год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ФИО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Предмет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Класс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Уровень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Результат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2011-2012гг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Билалова</a:t>
                      </a: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Алсу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9кл.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Призёр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2011-2012 гг.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Березовская Юлия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10 </a:t>
                      </a:r>
                      <a:r>
                        <a:rPr lang="ru-RU" sz="8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Призёр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2011-2012 гг.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Акбиров Равиль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10 </a:t>
                      </a:r>
                      <a:r>
                        <a:rPr lang="ru-RU" sz="8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Призёр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2012-2013 гг.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Билалова Алсу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10 </a:t>
                      </a:r>
                      <a:r>
                        <a:rPr lang="ru-RU" sz="8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2012-2013 гг.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Чилигина Ольга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10 кл.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Призёр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1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2012-2013 гг.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Билалова Алсу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10 кл.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Региональный этап Всероссийской олимпиады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Участница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2013-2014 гг.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Билалова Алсу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11 кл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1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2013-2014 гг.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Чилигина Ольга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11 кл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Призёр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15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2013-2014 гг.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Билалова Алсу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Биология, 11 кл.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Региональный этап Всероссийской олимпиады</a:t>
                      </a:r>
                      <a:endParaRPr lang="ru-RU" sz="8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Участница</a:t>
                      </a:r>
                      <a:endParaRPr lang="ru-RU" sz="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69" marR="413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39552" y="2780928"/>
            <a:ext cx="8064896" cy="390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pc="70" dirty="0" smtClean="0">
                <a:solidFill>
                  <a:srgbClr val="E40059">
                    <a:lumMod val="75000"/>
                  </a:srgbClr>
                </a:solidFill>
                <a:latin typeface="Arial"/>
                <a:ea typeface="Calibri"/>
                <a:cs typeface="Times New Roman"/>
              </a:rPr>
              <a:t>Результаты олимпиад за последние три года</a:t>
            </a:r>
            <a:endParaRPr lang="ru-RU" sz="1100" dirty="0">
              <a:solidFill>
                <a:srgbClr val="E40059">
                  <a:lumMod val="75000"/>
                </a:srgbClr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459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59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Результаты внеурочной деятельности обучающихся по учебному предмету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196752"/>
            <a:ext cx="9036496" cy="2592288"/>
          </a:xfrm>
        </p:spPr>
        <p:txBody>
          <a:bodyPr>
            <a:noAutofit/>
          </a:bodyPr>
          <a:lstStyle/>
          <a:p>
            <a:pPr lvl="2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Внеурочная  деятельность открывает широкие возможности как для проявления педагогической творческой инициативы учителя, так и многообразие познавательной самодеятельности учащихся и, главное, воспитания их. Наша школа принимала участие в конкурсе проектов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« Школа после уроков»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и стала победителем проекта. В рамках данного конкурса был представлен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проект «Экологическая кампания».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Обучающиеся проявляют познавательный интерес к предмету и принимают участие в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конкурсах.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2012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год.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Билалова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Алсу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заняла 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II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место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в муниципальном турнире юных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биологов.</a:t>
            </a: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2013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год.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Иванова Софья ученица 7 класса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заняла 8 место в общероссийском конкурсе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Мультитест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по биологии, организованном Институтом Развития Школьного образования, город Калининград.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2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2013 год.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Валирахманова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Эльвира ученица 7 класса заняла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8 место в общероссийском конкурсе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Мультитест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по биологии, организованном Институтом Развития Школьного образования, город Калининград.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40080" lvl="2" indent="0"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     2014 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год.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Билалова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Алсу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участвовала в 36 турнире им.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Ломоносова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.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Home\Desktop\Documents\20лет школе\jpzPT9wqeW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694" y="4291190"/>
            <a:ext cx="3744500" cy="249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653136"/>
            <a:ext cx="44644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Учащиеся 11 А класса (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аучный руководитель Митяева А.К.) стали победителями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III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Зональной научно-практической конференции им. А.С. Пушкина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86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36903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Создание учителем условий для приобретения обучающимися позитивного социального опыта.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77356959"/>
              </p:ext>
            </p:extLst>
          </p:nvPr>
        </p:nvGraphicFramePr>
        <p:xfrm>
          <a:off x="395536" y="1484784"/>
          <a:ext cx="5544616" cy="3237167"/>
        </p:xfrm>
        <a:graphic>
          <a:graphicData uri="http://schemas.openxmlformats.org/drawingml/2006/table">
            <a:tbl>
              <a:tblPr firstRow="1" firstCol="1" bandRow="1"/>
              <a:tblGrid>
                <a:gridCol w="966308"/>
                <a:gridCol w="3120502"/>
                <a:gridCol w="1457806"/>
              </a:tblGrid>
              <a:tr h="124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Год</a:t>
                      </a:r>
                      <a:endParaRPr lang="ru-RU" sz="1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Мероприятия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Результат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 год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Смотр строя и песни, посвящённом Дню Защитника Отечества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en-US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 </a:t>
                      </a: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 год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Смотр строя и песни, посвящённом Дню Защитника Отечества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en-US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 </a:t>
                      </a: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 год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Конкурс военно- патриотической песни «Силён народ наш памятью»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Победитель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 год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Конкурс «Лучший школьный класс»</a:t>
                      </a:r>
                      <a:endParaRPr lang="ru-RU" sz="1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Татнефть НГДУ «</a:t>
                      </a:r>
                      <a:r>
                        <a:rPr lang="ru-RU" sz="13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Лениногорскнефть</a:t>
                      </a:r>
                      <a:r>
                        <a:rPr lang="ru-RU" sz="13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Победитель.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Денежная премия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51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2014 год</a:t>
                      </a:r>
                      <a:endParaRPr lang="ru-RU" sz="100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Смотр строя и песни, посвящённом Дню Защитника Отечества</a:t>
                      </a:r>
                      <a:endParaRPr lang="ru-RU" sz="1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Абсолютный     победитель</a:t>
                      </a:r>
                      <a:endParaRPr lang="ru-RU" sz="1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27" marR="61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C:\Users\admin\Desktop\g4mmzsQMk-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869159"/>
            <a:ext cx="2736304" cy="1765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admin\Desktop\V_nkIRe0EsQ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797152"/>
            <a:ext cx="2808312" cy="1909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7" name="Picture 1" descr="G:\Алсу Каримутдиновна\IMG_24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876" y="1988840"/>
            <a:ext cx="2907936" cy="217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5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80919" cy="1512168"/>
          </a:xfrm>
        </p:spPr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Обеспечение высокого качества организации образовательного процесса на основе эффективного использования образовательных технологий, в том числе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информационных технологий</a:t>
            </a: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r>
              <a:rPr lang="ru-RU" sz="4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556792"/>
            <a:ext cx="8640960" cy="5040560"/>
          </a:xfrm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 настоящее время обществу необходимы творческие, самосовершенствующиеся, конкурентно способные личности. Владение информационными и коммуникативными технологиями позволяет человеку уверенно чувствовать себя, дает возможность и создает условия для формирования творческой личности. В настоящее время, когда процессы информатизации в обществе постоянно ускоряются, изменяются, современная школа не должна оставаться в стороне. Традиционные способы передачи информации уступают место использованию информационно-коммуникационных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технологий.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изучении биологии большую помощь оказывает применение электронных и информационных ресурсов с аудиоинформацией  записи звуков живой и неживой природы. Образовательные порталы «Федеральный центр информационно- образовательных ресурсов», «Единая коллекция цифровых образовательных ресурсов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».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На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уроках биологии применяю программу POWER POINT, что позволяет подготовить и демонстрировать дополнительную информацию на уроке. Компьютерная лекция, разработанная средствами POWER POINT- это тематическая и логическая связанная последовательность информационных объектов, демонстрируемая на экране или мониторе. Наиболее удачным кажется применение компьютерных презентаций при проведении уроков изучения новой темы и при закреплении пройденного материала. </a:t>
            </a:r>
            <a:endParaRPr lang="ru-RU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28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1" cy="1872208"/>
          </a:xfrm>
        </p:spPr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Наличие собственной методической системы учителя, апробированной в профессиональном сообществе.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8352928" cy="2952328"/>
          </a:xfrm>
        </p:spPr>
        <p:txBody>
          <a:bodyPr>
            <a:normAutofit fontScale="250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Распространение собственного педагогического опыты.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2011 год</a:t>
            </a: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Конкурс «Классный руководитель года»- </a:t>
            </a:r>
            <a:r>
              <a:rPr lang="ru-RU" sz="5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Победитель. Диплом </a:t>
            </a:r>
            <a:r>
              <a:rPr lang="en-US" sz="5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III c</a:t>
            </a:r>
            <a:r>
              <a:rPr lang="ru-RU" sz="5600" b="1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тепени</a:t>
            </a:r>
            <a:endParaRPr lang="ru-RU" sz="56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2013 год</a:t>
            </a: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»Лучшая  методическая разработка» Участник открытого Всероссийского конкурса. Центр педагогических технологий имени </a:t>
            </a:r>
            <a:r>
              <a:rPr lang="ru-RU" sz="56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К.Д.Ушинского</a:t>
            </a: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«Новое образование».</a:t>
            </a:r>
            <a:endParaRPr lang="ru-RU" sz="56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2013 год</a:t>
            </a: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Обобщение педагогического опыта по теме: «Развивающее обучение, направленное на творческое развитие личности на уроках биологии».</a:t>
            </a:r>
            <a:endParaRPr lang="ru-RU" sz="56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Обобщила и представили опыт работы на международном уровне профессионального мастерства педагогов в ЦПТ имени </a:t>
            </a:r>
            <a:r>
              <a:rPr lang="ru-RU" sz="560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К.Д.Ушинского</a:t>
            </a: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«Новое образование»</a:t>
            </a:r>
            <a:endParaRPr lang="ru-RU" sz="56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2014 год</a:t>
            </a: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Методологический семинар на базе методического совета МБОУ лицея №12. Тема семинара: «Требования к современному уроку».</a:t>
            </a:r>
            <a:endParaRPr lang="ru-RU" sz="56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61800"/>
              </a:spcAft>
              <a:buNone/>
            </a:pPr>
            <a:r>
              <a:rPr lang="ru-RU" sz="56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Урок введение новых знаний по теме: « Многообразие культурных растений», проведен в 5А классе.</a:t>
            </a:r>
            <a:endParaRPr lang="ru-RU" sz="56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122" name="Picture 2" descr="C:\Users\Home\Desktop\Documents\Встреча выпускников\DSC029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63126"/>
            <a:ext cx="2831756" cy="212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70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046168" cy="1080120"/>
          </a:xfrm>
        </p:spPr>
        <p:txBody>
          <a:bodyPr/>
          <a:lstStyle/>
          <a:p>
            <a:pPr indent="0" algn="l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Непрерывность профессионального развития учителя.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96551" y="908720"/>
            <a:ext cx="7200800" cy="2448272"/>
          </a:xfrm>
        </p:spPr>
        <p:txBody>
          <a:bodyPr>
            <a:noAutofit/>
          </a:bodyPr>
          <a:lstStyle/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Большую значимость в профессиональной деятельности придаю самообразованию и повышению </a:t>
            </a:r>
            <a:r>
              <a:rPr lang="ru-RU" sz="1200" spc="-1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квалификации.</a:t>
            </a:r>
            <a:r>
              <a:rPr lang="ru-RU" sz="1200" spc="-100" dirty="0" smtClean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</a:t>
            </a:r>
          </a:p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spc="-1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Индивидуальная </a:t>
            </a: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тема самообразования: «Актуальные проблемы биологического образования».</a:t>
            </a:r>
            <a:endParaRPr lang="ru-RU" sz="1200" spc="-1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Цель самообразования – расширение общепедагогических, психологических знаний, углубление знаний в области своего предмета, овладение достижениями передового педагогического опыта, повышение общекультурного уровня</a:t>
            </a:r>
            <a:r>
              <a:rPr lang="ru-RU" sz="1200" spc="-1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Считаю непременным условием для роста педагогического мастерства участие в профессиональных конкурсах.</a:t>
            </a:r>
            <a:endParaRPr lang="ru-RU" sz="1200" spc="-1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spc="-1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Пришкольный </a:t>
            </a: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участок лицея № 12 на протяжении многих лет при августовской приёмке школ удостаивается призовых мест. </a:t>
            </a:r>
            <a:endParaRPr lang="ru-RU" sz="1200" spc="-1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b="1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 2011 году</a:t>
            </a: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участвовала в республиканском  конкурсе «Наш лучший учитель», стала обладателем гранта.</a:t>
            </a:r>
            <a:endParaRPr lang="ru-RU" sz="1200" spc="-1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b="1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2011 год.</a:t>
            </a: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Конкурс учебно- опытных участков. Победитель в номинации «Зелёный остров» муниципального смотра.</a:t>
            </a:r>
            <a:endParaRPr lang="ru-RU" sz="1200" spc="-1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1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200" b="1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2012 год.</a:t>
            </a: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Прошла обучение по программе: «Совершенствование воспитательной деятельности классных руководителей» в </a:t>
            </a:r>
            <a:r>
              <a:rPr lang="ru-RU" sz="1200" spc="-1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объёме </a:t>
            </a: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 часов.</a:t>
            </a:r>
            <a:endParaRPr lang="ru-RU" sz="1200" spc="-1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1" indent="0">
              <a:lnSpc>
                <a:spcPct val="150000"/>
              </a:lnSpc>
              <a:spcAft>
                <a:spcPts val="59400"/>
              </a:spcAft>
              <a:buNone/>
            </a:pPr>
            <a:r>
              <a:rPr lang="ru-RU" sz="1200" b="1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2014 год.</a:t>
            </a:r>
            <a:r>
              <a:rPr lang="ru-RU" sz="1200" spc="-1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Прошла обучение на семинаре «Современные технологии проектирования и анализа урока в условиях реализации ФГОС» в объёме 8 часов</a:t>
            </a:r>
            <a:endParaRPr lang="ru-RU" sz="1200" spc="-1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 descr="F:\огород2004\PICT11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00808"/>
            <a:ext cx="194421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Выставка СХ 2010\DSC015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87298"/>
            <a:ext cx="3078342" cy="173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Home\Desktop\Documents\фото класса,сезонные изменения\Класс\DSC031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4889050"/>
            <a:ext cx="2484277" cy="186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58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4">
      <a:dk1>
        <a:srgbClr val="F9E3FF"/>
      </a:dk1>
      <a:lt1>
        <a:srgbClr val="F9E3FF"/>
      </a:lt1>
      <a:dk2>
        <a:srgbClr val="E575FF"/>
      </a:dk2>
      <a:lt2>
        <a:srgbClr val="E575FF"/>
      </a:lt2>
      <a:accent1>
        <a:srgbClr val="D519FF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</TotalTime>
  <Words>1054</Words>
  <Application>Microsoft Office PowerPoint</Application>
  <PresentationFormat>Экран (4:3)</PresentationFormat>
  <Paragraphs>132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Митяева Алсу Каримутдиновна</vt:lpstr>
      <vt:lpstr>Презентация PowerPoint</vt:lpstr>
      <vt:lpstr>Результаты учебных достижений обучающихся</vt:lpstr>
      <vt:lpstr>Результаты внеурочной деятельности обучающихся по учебному предмету</vt:lpstr>
      <vt:lpstr>Создание учителем условий для приобретения обучающимися позитивного социального опыта.</vt:lpstr>
      <vt:lpstr>Обеспечение высокого качества организации образовательного процесса на основе эффективного использования образовательных технологий, в том числе информационных технологий. </vt:lpstr>
      <vt:lpstr>Наличие собственной методической системы учителя, апробированной в профессиональном сообществе. </vt:lpstr>
      <vt:lpstr>Непрерывность профессионального развития учителя.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Митяева Алсу Каримутдиновна</dc:title>
  <dc:creator>Home</dc:creator>
  <cp:lastModifiedBy>Home</cp:lastModifiedBy>
  <cp:revision>11</cp:revision>
  <dcterms:created xsi:type="dcterms:W3CDTF">2014-03-23T13:21:14Z</dcterms:created>
  <dcterms:modified xsi:type="dcterms:W3CDTF">2014-03-23T15:13:06Z</dcterms:modified>
</cp:coreProperties>
</file>